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355" r:id="rId2"/>
    <p:sldId id="356" r:id="rId3"/>
    <p:sldId id="360" r:id="rId4"/>
    <p:sldId id="361" r:id="rId5"/>
    <p:sldId id="257" r:id="rId6"/>
    <p:sldId id="258" r:id="rId7"/>
    <p:sldId id="259" r:id="rId8"/>
    <p:sldId id="271" r:id="rId9"/>
    <p:sldId id="270" r:id="rId10"/>
    <p:sldId id="264" r:id="rId11"/>
    <p:sldId id="268" r:id="rId12"/>
    <p:sldId id="357" r:id="rId13"/>
    <p:sldId id="358" r:id="rId14"/>
    <p:sldId id="373" r:id="rId15"/>
    <p:sldId id="359" r:id="rId16"/>
    <p:sldId id="260" r:id="rId17"/>
    <p:sldId id="363" r:id="rId18"/>
    <p:sldId id="364" r:id="rId19"/>
    <p:sldId id="365" r:id="rId20"/>
    <p:sldId id="366" r:id="rId21"/>
    <p:sldId id="367" r:id="rId22"/>
    <p:sldId id="266" r:id="rId23"/>
    <p:sldId id="368" r:id="rId24"/>
    <p:sldId id="369" r:id="rId25"/>
    <p:sldId id="319" r:id="rId26"/>
    <p:sldId id="370" r:id="rId27"/>
    <p:sldId id="371" r:id="rId28"/>
    <p:sldId id="372" r:id="rId29"/>
    <p:sldId id="272" r:id="rId30"/>
    <p:sldId id="325" r:id="rId31"/>
    <p:sldId id="274" r:id="rId32"/>
    <p:sldId id="276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2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90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43455"/>
            <a:ext cx="9753600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17600" y="1066800"/>
            <a:ext cx="98552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94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43455"/>
            <a:ext cx="9753600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17600" y="1066800"/>
            <a:ext cx="98552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17600" y="3354978"/>
            <a:ext cx="98552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117600" y="3810000"/>
            <a:ext cx="9855200" cy="204995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dirty="0" err="1"/>
              <a:t>Murach's</a:t>
            </a:r>
            <a:r>
              <a:rPr lang="en-US" dirty="0"/>
              <a:t>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 dirty="0"/>
          </a:p>
          <a:p>
            <a:pPr algn="r">
              <a:defRPr/>
            </a:pPr>
            <a:r>
              <a:rPr lang="en-US" sz="900" dirty="0">
                <a:solidFill>
                  <a:schemeClr val="bg1"/>
                </a:solidFill>
                <a:latin typeface="Arial Narrow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314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Console_Tes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43455"/>
            <a:ext cx="9753600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17600" y="1066800"/>
            <a:ext cx="98552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727200" y="2150900"/>
            <a:ext cx="92456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17600" y="3354978"/>
            <a:ext cx="98552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17600" y="3853668"/>
            <a:ext cx="98552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727200" y="4982112"/>
            <a:ext cx="92456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4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1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7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7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2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4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F4C91-781D-4674-A99E-AF95E66B346D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B3761-25E5-4C2A-99E7-5A72A49B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7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95E9D-A9BE-4D8B-BE4E-532EF16C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CIS 161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72DD-6050-48D6-8583-FDA0F4F66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Dr. Patton</a:t>
            </a:r>
          </a:p>
          <a:p>
            <a:pPr marL="0" indent="0">
              <a:buNone/>
            </a:pPr>
            <a:r>
              <a:rPr lang="en-US" sz="2200" dirty="0"/>
              <a:t>Module 1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AB8A43F-AC6A-4AC0-BBC8-F848C9D6C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2" r="2524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830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2033-6070-4A19-8C99-E1F08597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850" y="1065791"/>
            <a:ext cx="6393688" cy="813498"/>
          </a:xfrm>
        </p:spPr>
        <p:txBody>
          <a:bodyPr>
            <a:normAutofit/>
          </a:bodyPr>
          <a:lstStyle/>
          <a:p>
            <a:r>
              <a:rPr lang="en-US" dirty="0"/>
              <a:t>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C32B-FF33-43DD-9C7A-F330074A0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850" y="2135938"/>
            <a:ext cx="9637846" cy="1132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A compiler translates source code into machine language. A compiler checks source code for errors before translating it into object code. If the source code is found to have errors, the compiler specifies the errors.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58F8C-143C-4D7E-BBF3-4644BA50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18" y="4163291"/>
            <a:ext cx="7491160" cy="174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781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2BEC-AAD2-41C9-863F-206A8F49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 Language examples</a:t>
            </a:r>
          </a:p>
        </p:txBody>
      </p:sp>
      <p:sp>
        <p:nvSpPr>
          <p:cNvPr id="39" name="Freeform: Shape 12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1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18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D437-9C6E-4CF9-9113-B726EA54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498412"/>
            <a:ext cx="2410097" cy="930409"/>
          </a:xfrm>
          <a:prstGeom prst="rect">
            <a:avLst/>
          </a:prstGeom>
        </p:spPr>
      </p:pic>
      <p:sp>
        <p:nvSpPr>
          <p:cNvPr id="43" name="Freeform: Shape 20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2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70574-01C1-490D-BEB7-016A82B6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537477"/>
            <a:ext cx="1939835" cy="130025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2AEF21-3590-414B-BFA5-0DFC68B3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4606" y="3316406"/>
            <a:ext cx="2093210" cy="3149244"/>
          </a:xfrm>
          <a:prstGeom prst="rect">
            <a:avLst/>
          </a:prstGeom>
        </p:spPr>
      </p:pic>
      <p:sp>
        <p:nvSpPr>
          <p:cNvPr id="45" name="Freeform: Shape 2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26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5B3B9-14E6-461B-B5A6-BA8F17FC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272644"/>
            <a:ext cx="1952160" cy="2143727"/>
          </a:xfrm>
          <a:prstGeom prst="rect">
            <a:avLst/>
          </a:prstGeom>
        </p:spPr>
      </p:pic>
      <p:sp>
        <p:nvSpPr>
          <p:cNvPr id="47" name="Freeform: Shape 28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3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D5F4B-48CC-4390-81DE-F07F1305B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582" y="5078186"/>
            <a:ext cx="2135777" cy="12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06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E253-D337-4884-A26F-E1F7897C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Execution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38BE0-2EBA-49D7-8789-91E0A2218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DE14E2D-B5D7-42F3-A0F6-D869A8D7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689585"/>
            <a:ext cx="6516178" cy="47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3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42B49A-13B6-4C3A-9D14-CBE41DF0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29" y="643467"/>
            <a:ext cx="74779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3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8B7936DE-4556-AF07-B98F-A2372A4D0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3365D-EA6F-9076-1A96-3424AD385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Programming in Practice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E157CE-B28C-90F5-ED1E-E5EB83B66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9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17C1FA-08AA-44EA-BE78-EB10E99D5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641" y="643467"/>
            <a:ext cx="72587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83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Statements and single-line comments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#include &lt;iostream&gt;    </a:t>
            </a:r>
            <a:r>
              <a:rPr lang="en-US" sz="1000" b="1">
                <a:highlight>
                  <a:srgbClr val="FFFF00"/>
                </a:highlight>
              </a:rPr>
              <a:t>// a preprocessor directive, not a statement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 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using namespace std;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 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int main() 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{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cout &lt;&lt; "Welcome to the Calorie Calculator\n\n";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  <a:r>
              <a:rPr lang="en-US" sz="1000" b="1">
                <a:highlight>
                  <a:srgbClr val="FFFF00"/>
                </a:highlight>
              </a:rPr>
              <a:t>// get number of servings from user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double servings;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cout &lt;&lt; "Enter servings per food item: ";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cin &gt;&gt; servings;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  <a:r>
              <a:rPr lang="en-US" sz="1000" b="1">
                <a:highlight>
                  <a:srgbClr val="FFFF00"/>
                </a:highlight>
              </a:rPr>
              <a:t>// get number of calories from user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double calories;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cout &lt;&lt; "Enter calories per serving: ";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cin &gt;&gt; calories;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  <a:r>
              <a:rPr lang="en-US" sz="1000" b="1">
                <a:highlight>
                  <a:srgbClr val="FFFF00"/>
                </a:highlight>
              </a:rPr>
              <a:t>// calculate total calories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double total_calories = servings * calories;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 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  <a:r>
              <a:rPr lang="en-US" sz="1000" b="1">
                <a:highlight>
                  <a:srgbClr val="FFFF00"/>
                </a:highlight>
              </a:rPr>
              <a:t>// display total calories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cout &lt;&lt; "Total calories: " &lt;&lt; total_calories &lt;&lt; endl &lt;&lt; endl;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</a:t>
            </a:r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    return 0; </a:t>
            </a:r>
            <a:r>
              <a:rPr lang="en-US" sz="1000" b="1">
                <a:highlight>
                  <a:srgbClr val="FFFF00"/>
                </a:highlight>
              </a:rPr>
              <a:t>// return a value indicating normal exit</a:t>
            </a:r>
            <a:endParaRPr lang="en-US" sz="1000" b="1"/>
          </a:p>
          <a:p>
            <a:pPr marL="347663" indent="-228600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1000" b="1"/>
              <a:t>}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16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69104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block comment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47663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2200" b="1"/>
              <a:t>/*</a:t>
            </a:r>
          </a:p>
          <a:p>
            <a:pPr marL="347663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2200" b="1"/>
              <a:t> * Author:  M. Delamater</a:t>
            </a:r>
          </a:p>
          <a:p>
            <a:pPr marL="347663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2200" b="1"/>
              <a:t> * Purpose: This program uses the console to get servings and calories from </a:t>
            </a:r>
          </a:p>
          <a:p>
            <a:pPr marL="347663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2200" b="1"/>
              <a:t> *          the user. It then calculates and displays the total calories.</a:t>
            </a:r>
          </a:p>
          <a:p>
            <a:pPr marL="347663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6515100" algn="l"/>
              </a:tabLst>
            </a:pPr>
            <a:r>
              <a:rPr lang="en-US" sz="2200" b="1"/>
              <a:t> */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17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72259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main() function with no parameters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int main() 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{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// statements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return 0;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}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500" b="1" dirty="0"/>
              <a:t>A main() function with two parameters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int main(int </a:t>
            </a:r>
            <a:r>
              <a:rPr lang="en-US" sz="1500" b="1" dirty="0" err="1"/>
              <a:t>argc</a:t>
            </a:r>
            <a:r>
              <a:rPr lang="en-US" sz="1500" b="1" dirty="0"/>
              <a:t>, char** </a:t>
            </a:r>
            <a:r>
              <a:rPr lang="en-US" sz="1500" b="1" dirty="0" err="1"/>
              <a:t>argv</a:t>
            </a:r>
            <a:r>
              <a:rPr lang="en-US" sz="1500" b="1" dirty="0"/>
              <a:t>) 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{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// statements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return 0;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}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500" b="1" dirty="0"/>
              <a:t>A main() function with different brace placement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int main() {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// statements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    return EXIT_SUCCESS;</a:t>
            </a:r>
          </a:p>
          <a:p>
            <a:pPr marL="118745">
              <a:spcBef>
                <a:spcPts val="0"/>
              </a:spcBef>
              <a:tabLst>
                <a:tab pos="1371600" algn="l"/>
              </a:tabLst>
            </a:pPr>
            <a:r>
              <a:rPr lang="en-US" sz="1500" b="1" dirty="0"/>
              <a:t>}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772440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Valid identifiers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8745">
              <a:spcBef>
                <a:spcPts val="0"/>
              </a:spcBef>
              <a:tabLst>
                <a:tab pos="1371600" algn="l"/>
                <a:tab pos="2171700" algn="l"/>
                <a:tab pos="3657600" algn="l"/>
              </a:tabLst>
            </a:pPr>
            <a:r>
              <a:rPr lang="en-US" sz="2200" b="1" dirty="0"/>
              <a:t>subtotal		</a:t>
            </a:r>
            <a:r>
              <a:rPr lang="en-US" sz="2200" b="1" dirty="0" err="1"/>
              <a:t>i</a:t>
            </a:r>
            <a:r>
              <a:rPr lang="en-US" sz="2200" b="1" dirty="0"/>
              <a:t>	TITLE</a:t>
            </a:r>
          </a:p>
          <a:p>
            <a:pPr marL="118745">
              <a:spcBef>
                <a:spcPts val="0"/>
              </a:spcBef>
              <a:tabLst>
                <a:tab pos="1371600" algn="l"/>
                <a:tab pos="2171700" algn="l"/>
                <a:tab pos="3657600" algn="l"/>
              </a:tabLst>
            </a:pPr>
            <a:r>
              <a:rPr lang="en-US" sz="2200" b="1" dirty="0"/>
              <a:t>subtotal		x	TAX_RATE</a:t>
            </a:r>
          </a:p>
          <a:p>
            <a:pPr marL="118745">
              <a:spcBef>
                <a:spcPts val="0"/>
              </a:spcBef>
              <a:tabLst>
                <a:tab pos="1371600" algn="l"/>
                <a:tab pos="2171700" algn="l"/>
                <a:tab pos="3657600" algn="l"/>
              </a:tabLst>
            </a:pPr>
            <a:r>
              <a:rPr lang="en-US" sz="2200" b="1" dirty="0" err="1"/>
              <a:t>SubTotal</a:t>
            </a:r>
            <a:r>
              <a:rPr lang="en-US" sz="2200" b="1" dirty="0"/>
              <a:t>		item1	</a:t>
            </a:r>
          </a:p>
          <a:p>
            <a:pPr marL="118745">
              <a:spcBef>
                <a:spcPts val="0"/>
              </a:spcBef>
              <a:tabLst>
                <a:tab pos="1371600" algn="l"/>
                <a:tab pos="2171700" algn="l"/>
                <a:tab pos="3657600" algn="l"/>
              </a:tabLst>
            </a:pPr>
            <a:r>
              <a:rPr lang="en-US" sz="2200" b="1" dirty="0" err="1"/>
              <a:t>sub_total</a:t>
            </a:r>
            <a:r>
              <a:rPr lang="en-US" sz="2200" b="1" dirty="0"/>
              <a:t>	item2	</a:t>
            </a:r>
          </a:p>
          <a:p>
            <a:pPr marL="118745">
              <a:spcBef>
                <a:spcPts val="0"/>
              </a:spcBef>
              <a:tabLst>
                <a:tab pos="1371600" algn="l"/>
                <a:tab pos="2171700" algn="l"/>
                <a:tab pos="3657600" algn="l"/>
              </a:tabLst>
            </a:pPr>
            <a:r>
              <a:rPr lang="en-US" sz="2200" b="1" dirty="0"/>
              <a:t>_</a:t>
            </a:r>
            <a:r>
              <a:rPr lang="en-US" sz="2200" b="1" dirty="0" err="1"/>
              <a:t>sub_total</a:t>
            </a:r>
            <a:r>
              <a:rPr lang="en-US" sz="2200" b="1" dirty="0"/>
              <a:t>	June2011	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200" b="1" dirty="0"/>
              <a:t>The rules for naming an identifier</a:t>
            </a:r>
          </a:p>
          <a:p>
            <a:pPr marL="114300" marR="274320">
              <a:spcBef>
                <a:spcPts val="0"/>
              </a:spcBef>
              <a:spcAft>
                <a:spcPts val="600"/>
              </a:spcAft>
            </a:pPr>
            <a:r>
              <a:rPr lang="en-US" sz="2200" spc="-10" dirty="0"/>
              <a:t>Start each identifier with an upper- or lowercase letter or underscore. </a:t>
            </a:r>
          </a:p>
          <a:p>
            <a:pPr marL="114300" marR="274320">
              <a:spcBef>
                <a:spcPts val="0"/>
              </a:spcBef>
              <a:spcAft>
                <a:spcPts val="600"/>
              </a:spcAft>
            </a:pPr>
            <a:r>
              <a:rPr lang="en-US" sz="2200" spc="-10" dirty="0"/>
              <a:t>Use letters, underscores, or digits for subsequent characters.</a:t>
            </a:r>
          </a:p>
          <a:p>
            <a:pPr marL="114300" marR="274320">
              <a:spcBef>
                <a:spcPts val="0"/>
              </a:spcBef>
              <a:spcAft>
                <a:spcPts val="600"/>
              </a:spcAft>
            </a:pPr>
            <a:r>
              <a:rPr lang="en-US" sz="2200" spc="-10" dirty="0"/>
              <a:t>Don’t use C++ or C keywords.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19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8818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2EE8D-A212-48DC-80FE-2E04C5C0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Description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B714-AE7A-4228-AF23-E1B7EA371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course introduces you to C++ functional programming and how to use an IDE (Integrated Development Environment). It will engage students in the exploration of functional programming in C++ to program, test, and debug efficiently with a pragmatic approach. A variety of topics such as data types, control flow, function, stream input/output, coding tips, good practices, and more will be covered. There will be hands-on programming practices with covered topics. 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0881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C++ keywords (part 1)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2713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1400" b="1" dirty="0" err="1"/>
              <a:t>alignas</a:t>
            </a:r>
            <a:r>
              <a:rPr lang="en-US" sz="1400" b="1" dirty="0"/>
              <a:t>	const	import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alignof</a:t>
            </a:r>
            <a:r>
              <a:rPr lang="en-US" sz="1400" b="1" dirty="0"/>
              <a:t>	</a:t>
            </a:r>
            <a:r>
              <a:rPr lang="en-US" sz="1400" b="1" dirty="0" err="1"/>
              <a:t>constexpr</a:t>
            </a:r>
            <a:r>
              <a:rPr lang="en-US" sz="1400" b="1" dirty="0"/>
              <a:t>	inline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and	</a:t>
            </a:r>
            <a:r>
              <a:rPr lang="en-US" sz="1400" b="1" dirty="0" err="1"/>
              <a:t>const_cast</a:t>
            </a:r>
            <a:r>
              <a:rPr lang="en-US" sz="1400" b="1" dirty="0"/>
              <a:t>	int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and_eq</a:t>
            </a:r>
            <a:r>
              <a:rPr lang="en-US" sz="1400" b="1" dirty="0"/>
              <a:t>	continue	long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asm</a:t>
            </a:r>
            <a:r>
              <a:rPr lang="en-US" sz="1400" b="1" dirty="0"/>
              <a:t>	</a:t>
            </a:r>
            <a:r>
              <a:rPr lang="en-US" sz="1400" b="1" dirty="0" err="1"/>
              <a:t>decltype</a:t>
            </a:r>
            <a:r>
              <a:rPr lang="en-US" sz="1400" b="1" dirty="0"/>
              <a:t>	module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atomic_cancel</a:t>
            </a:r>
            <a:r>
              <a:rPr lang="en-US" sz="1400" b="1" dirty="0"/>
              <a:t>	default	mutable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atomic_commit</a:t>
            </a:r>
            <a:r>
              <a:rPr lang="en-US" sz="1400" b="1" dirty="0"/>
              <a:t>	delete	namespace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atomic_noexcept</a:t>
            </a:r>
            <a:r>
              <a:rPr lang="en-US" sz="1400" b="1" dirty="0"/>
              <a:t>	do	new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auto	double	</a:t>
            </a:r>
            <a:r>
              <a:rPr lang="en-US" sz="1400" b="1" dirty="0" err="1"/>
              <a:t>noexcept</a:t>
            </a:r>
            <a:endParaRPr lang="en-US" sz="1400" b="1" dirty="0"/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bitand</a:t>
            </a:r>
            <a:r>
              <a:rPr lang="en-US" sz="1400" b="1" dirty="0"/>
              <a:t>	</a:t>
            </a:r>
            <a:r>
              <a:rPr lang="en-US" sz="1400" b="1" dirty="0" err="1"/>
              <a:t>dynamic_cast</a:t>
            </a:r>
            <a:r>
              <a:rPr lang="en-US" sz="1400" b="1" dirty="0"/>
              <a:t>	not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bitor</a:t>
            </a:r>
            <a:r>
              <a:rPr lang="en-US" sz="1400" b="1" dirty="0"/>
              <a:t>	else	</a:t>
            </a:r>
            <a:r>
              <a:rPr lang="en-US" sz="1400" b="1" dirty="0" err="1"/>
              <a:t>not_eq</a:t>
            </a:r>
            <a:endParaRPr lang="en-US" sz="1400" b="1" dirty="0"/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bool	</a:t>
            </a:r>
            <a:r>
              <a:rPr lang="en-US" sz="1400" b="1" dirty="0" err="1"/>
              <a:t>enum</a:t>
            </a:r>
            <a:r>
              <a:rPr lang="en-US" sz="1400" b="1" dirty="0"/>
              <a:t>	</a:t>
            </a:r>
            <a:r>
              <a:rPr lang="en-US" sz="1400" b="1" dirty="0" err="1"/>
              <a:t>nullptr</a:t>
            </a:r>
            <a:endParaRPr lang="en-US" sz="1400" b="1" dirty="0"/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break	explicit	operator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case	export	or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catch	extern	</a:t>
            </a:r>
            <a:r>
              <a:rPr lang="en-US" sz="1400" b="1" dirty="0" err="1"/>
              <a:t>or_eq</a:t>
            </a:r>
            <a:endParaRPr lang="en-US" sz="1400" b="1" dirty="0"/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char	false	private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char16_t	float	protected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char32_t	for	public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class	friend	register</a:t>
            </a:r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 err="1"/>
              <a:t>compl</a:t>
            </a:r>
            <a:r>
              <a:rPr lang="en-US" sz="1400" b="1" dirty="0"/>
              <a:t>	</a:t>
            </a:r>
            <a:r>
              <a:rPr lang="en-US" sz="1400" b="1" dirty="0" err="1"/>
              <a:t>goto</a:t>
            </a:r>
            <a:r>
              <a:rPr lang="en-US" sz="1400" b="1" dirty="0"/>
              <a:t>	</a:t>
            </a:r>
            <a:r>
              <a:rPr lang="en-US" sz="1400" b="1" dirty="0" err="1"/>
              <a:t>reinterpret_cast</a:t>
            </a:r>
            <a:endParaRPr lang="en-US" sz="1400" b="1" dirty="0"/>
          </a:p>
          <a:p>
            <a:pPr marL="112713">
              <a:spcBef>
                <a:spcPts val="0"/>
              </a:spcBef>
              <a:tabLst>
                <a:tab pos="2682875" algn="l"/>
                <a:tab pos="5035550" algn="l"/>
                <a:tab pos="6510338" algn="l"/>
                <a:tab pos="6515100" algn="l"/>
              </a:tabLst>
            </a:pPr>
            <a:r>
              <a:rPr lang="en-US" sz="1400" b="1" dirty="0"/>
              <a:t>concept	if	requires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523780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C++ keywords (part 2)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return	template	unsigned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short	this	using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signed	</a:t>
            </a:r>
            <a:r>
              <a:rPr lang="en-US" sz="2200" b="1" dirty="0" err="1"/>
              <a:t>thread_local</a:t>
            </a:r>
            <a:r>
              <a:rPr lang="en-US" sz="2200" b="1" dirty="0"/>
              <a:t>	virtual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 err="1"/>
              <a:t>sizeof</a:t>
            </a:r>
            <a:r>
              <a:rPr lang="en-US" sz="2200" b="1" dirty="0"/>
              <a:t>	throw	void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static	true	volatile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 err="1"/>
              <a:t>static_assert</a:t>
            </a:r>
            <a:r>
              <a:rPr lang="en-US" sz="2200" b="1" dirty="0"/>
              <a:t>	try	</a:t>
            </a:r>
            <a:r>
              <a:rPr lang="en-US" sz="2200" b="1" dirty="0" err="1"/>
              <a:t>wchar_t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 err="1"/>
              <a:t>static_cast</a:t>
            </a:r>
            <a:r>
              <a:rPr lang="en-US" sz="2200" b="1" dirty="0"/>
              <a:t>	typedef	while</a:t>
            </a:r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struct	</a:t>
            </a:r>
            <a:r>
              <a:rPr lang="en-US" sz="2200" b="1" dirty="0" err="1"/>
              <a:t>typeid</a:t>
            </a:r>
            <a:r>
              <a:rPr lang="en-US" sz="2200" b="1" dirty="0"/>
              <a:t>	</a:t>
            </a:r>
            <a:r>
              <a:rPr lang="en-US" sz="2200" b="1" dirty="0" err="1"/>
              <a:t>xor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switch	</a:t>
            </a:r>
            <a:r>
              <a:rPr lang="en-US" sz="2200" b="1" dirty="0" err="1"/>
              <a:t>typename</a:t>
            </a:r>
            <a:r>
              <a:rPr lang="en-US" sz="2200" b="1" dirty="0"/>
              <a:t>	</a:t>
            </a:r>
            <a:r>
              <a:rPr lang="en-US" sz="2200" b="1" dirty="0" err="1"/>
              <a:t>xor_eq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743200" algn="l"/>
                <a:tab pos="5035550" algn="l"/>
                <a:tab pos="6515100" algn="l"/>
                <a:tab pos="6515100" algn="l"/>
              </a:tabLst>
            </a:pPr>
            <a:r>
              <a:rPr lang="en-US" sz="2200" b="1" dirty="0"/>
              <a:t>synchronized	union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21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72431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Additional C keywords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</a:t>
            </a:r>
            <a:r>
              <a:rPr lang="en-US" sz="2200" b="1" dirty="0" err="1"/>
              <a:t>Alignas</a:t>
            </a:r>
            <a:r>
              <a:rPr lang="en-US" sz="2200" b="1" dirty="0"/>
              <a:t>	_Imaginary</a:t>
            </a:r>
          </a:p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</a:t>
            </a:r>
            <a:r>
              <a:rPr lang="en-US" sz="2200" b="1" dirty="0" err="1"/>
              <a:t>Alignof</a:t>
            </a:r>
            <a:r>
              <a:rPr lang="en-US" sz="2200" b="1" dirty="0"/>
              <a:t>	_</a:t>
            </a:r>
            <a:r>
              <a:rPr lang="en-US" sz="2200" b="1" dirty="0" err="1"/>
              <a:t>Noreturn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_Atomic	_</a:t>
            </a:r>
            <a:r>
              <a:rPr lang="en-US" sz="2200" b="1" dirty="0" err="1"/>
              <a:t>Static_assert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_Bool	_</a:t>
            </a:r>
            <a:r>
              <a:rPr lang="en-US" sz="2200" b="1" dirty="0" err="1"/>
              <a:t>Thread_local</a:t>
            </a:r>
            <a:endParaRPr lang="en-US" sz="2200" b="1" dirty="0"/>
          </a:p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_Complex	restrict</a:t>
            </a:r>
          </a:p>
          <a:p>
            <a:pPr marL="114300">
              <a:spcBef>
                <a:spcPts val="0"/>
              </a:spcBef>
              <a:tabLst>
                <a:tab pos="2292350" algn="l"/>
                <a:tab pos="6515100" algn="l"/>
              </a:tabLst>
            </a:pPr>
            <a:r>
              <a:rPr lang="en-US" sz="2200" b="1" dirty="0"/>
              <a:t>_Generic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/>
              <a:t>Murach's C++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/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/>
              <a:t>C2, Slide </a:t>
            </a:r>
            <a:fld id="{BF5C1183-B085-4070-A402-C03A3F977D3D}" type="slidenum">
              <a:rPr lang="en-US" sz="700" smtClean="0"/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22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73980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8400" y="643455"/>
            <a:ext cx="7315200" cy="332399"/>
          </a:xfrm>
        </p:spPr>
        <p:txBody>
          <a:bodyPr/>
          <a:lstStyle/>
          <a:p>
            <a:r>
              <a:rPr lang="en-US" dirty="0"/>
              <a:t>Two built-in data types for working with numbers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663" marR="274320">
              <a:spcBef>
                <a:spcPts val="0"/>
              </a:spcBef>
              <a:spcAft>
                <a:spcPts val="600"/>
              </a:spcAft>
            </a:pPr>
            <a:r>
              <a:rPr lang="en-US" sz="1600" b="1" spc="-1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int</a:t>
            </a:r>
            <a:endParaRPr lang="en-US" sz="1600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7663" marR="274320">
              <a:spcBef>
                <a:spcPts val="0"/>
              </a:spcBef>
              <a:spcAft>
                <a:spcPts val="600"/>
              </a:spcAft>
            </a:pPr>
            <a:r>
              <a:rPr lang="en-US" sz="1600" b="1" spc="-10" dirty="0">
                <a:latin typeface="Courier New" panose="02070309020205020404" pitchFamily="49" charset="0"/>
                <a:ea typeface="Times New Roman" panose="02020603050405020304" pitchFamily="18" charset="0"/>
              </a:rPr>
              <a:t>double </a:t>
            </a:r>
            <a:endParaRPr lang="en-US" sz="1600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47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38400" y="593669"/>
            <a:ext cx="7315200" cy="664797"/>
          </a:xfrm>
        </p:spPr>
        <p:txBody>
          <a:bodyPr/>
          <a:lstStyle/>
          <a:p>
            <a:r>
              <a:rPr lang="en-US" dirty="0"/>
              <a:t>How to define and initialize a variable </a:t>
            </a:r>
            <a:br>
              <a:rPr lang="en-US" dirty="0"/>
            </a:br>
            <a:r>
              <a:rPr lang="en-US" dirty="0"/>
              <a:t>in two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362200" y="1447800"/>
            <a:ext cx="7391400" cy="4648200"/>
          </a:xfrm>
        </p:spPr>
        <p:txBody>
          <a:bodyPr/>
          <a:lstStyle/>
          <a:p>
            <a:pPr marL="347345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counter;                  // definition statement</a:t>
            </a: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counter = 1;                  // assignment statement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8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BD1FD6-8104-42A7-94CA-B38AF8BC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70334"/>
            <a:ext cx="7315200" cy="66479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define and initialize a variable </a:t>
            </a:r>
            <a:b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one statement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F2B078-6FFE-427E-8E84-A3D06D51E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447800"/>
            <a:ext cx="7391400" cy="3124200"/>
          </a:xfrm>
        </p:spPr>
        <p:txBody>
          <a:bodyPr/>
          <a:lstStyle/>
          <a:p>
            <a:pPr marL="347345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variable_name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counter = 1;              // define and initialize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// an int variable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unit_price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14.95;    // define and initialize</a:t>
            </a:r>
          </a:p>
          <a:p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			      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a double variable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437DA-D295-4491-A9BE-78E70CD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FE697-AEBD-47F6-9BFD-80E21CFE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8ECE3-75C5-4C56-AF22-3A4CFC98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1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99C170-1DC8-427E-A7B8-32A9ECB0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643455"/>
            <a:ext cx="7315200" cy="332399"/>
          </a:xfrm>
        </p:spPr>
        <p:txBody>
          <a:bodyPr/>
          <a:lstStyle/>
          <a:p>
            <a:r>
              <a:rPr lang="en-US" dirty="0"/>
              <a:t>An example that uses assignment statements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82CA52-5EEB-4568-A750-B8A3DEB56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quantity = 0;             // define and initialize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// an int variable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max_quantity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100;       // define and initialize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// another int variable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two assignment statements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quantity = 10;                // quantity is now 10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quantity =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max_quantity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     // quantity is now 100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98BB1-AE6D-4C66-95EB-BE198191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F88C3-4A67-44EA-AFCD-0B7B90DBB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712E9-4AC9-4F46-B6EB-F863A28C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0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A4AEA6-114E-41E3-A66B-07AEA880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Naming recommendations for variables</a:t>
            </a:r>
          </a:p>
        </p:txBody>
      </p:sp>
      <p:pic>
        <p:nvPicPr>
          <p:cNvPr id="8" name="Picture 7" descr="White letters in 3D form">
            <a:extLst>
              <a:ext uri="{FF2B5EF4-FFF2-40B4-BE49-F238E27FC236}">
                <a16:creationId xmlns:a16="http://schemas.microsoft.com/office/drawing/2014/main" id="{2D8177F9-A218-C29E-5B87-8E9F3D28A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5" r="1939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18114E-EAF5-45FC-9A5B-22E14DD41E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27432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10"/>
              <a:t>Each variable name should be a noun or a noun preceded by one or more adjectives.</a:t>
            </a:r>
          </a:p>
          <a:p>
            <a:pPr marL="342900" marR="27432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10"/>
              <a:t>Try to use meaningful names that are easy to remember.</a:t>
            </a:r>
          </a:p>
          <a:p>
            <a:pPr marL="342900" marR="27432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10"/>
              <a:t>Use lowercase letters and separate the words with underscores (_).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966AD-6E96-4B26-9AD5-968078AB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Murach's C++ Programming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AAB5B-A737-40FF-9D0A-F26FECB6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2018, Mike Murach &amp; Associates, Inc.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8C572-E302-468C-9C64-39FA800F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endParaRPr lang="en-US" sz="7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C2, Slide </a:t>
            </a:r>
            <a:fld id="{BF5C1183-B085-4070-A402-C03A3F977D3D}" type="slidenum">
              <a:rPr lang="en-US" sz="7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27</a:t>
            </a:fld>
            <a:endParaRPr lang="en-US" sz="7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0875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9C628C-95F3-4AD9-A2ED-94F49F5D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643455"/>
            <a:ext cx="7315200" cy="332399"/>
          </a:xfrm>
        </p:spPr>
        <p:txBody>
          <a:bodyPr/>
          <a:lstStyle/>
          <a:p>
            <a:r>
              <a:rPr lang="en-US" dirty="0"/>
              <a:t>Five arithmetic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370912-BFE0-4483-AFCA-02BA778DA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dirty="0"/>
              <a:t>Operator	Name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+ 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- 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Subtraction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* 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Multiplication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/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Division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% 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Modulus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C942C-3902-4C0E-AE85-6CB48C0E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0908-7960-408B-BBC6-022E8ED3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FE3E-9BFE-43FB-A376-11339159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dirty="0">
              <a:latin typeface="Times New Roman"/>
            </a:endParaRP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28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51674-C876-48B1-9366-F5019217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643456"/>
            <a:ext cx="7315200" cy="33239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Statements with simple arithmetic expressions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B1CBE8-869E-4808-8E14-B3F5381B6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integer arithmetic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x = 14;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y = 8;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result1 = x + y;          // result1 = 22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result2 = x - y;          // result2 = 6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result3 = x * y;          // result3 = 112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result4 = x / y;          // result4 = 1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result5 = x % y;          // result5 = 6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decimal arithmetic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a = 8.5;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b = 3.4;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result6 = a + b;       // result6 = 11.9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result7 = a - b;       // result7 = 5.1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result8 = a * b;       // result8 = 28.9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result9 = a / b;       // result9 = 2.5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79C5F-FFE9-4484-A413-11246CB2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0CC67-001E-4040-B228-616DA2F3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A1DD2-6532-4929-89DD-E0F3DE1F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1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048F-CB0F-C18F-4D0C-54D49AF2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07" y="566460"/>
            <a:ext cx="10515600" cy="863829"/>
          </a:xfrm>
          <a:solidFill>
            <a:srgbClr val="FFC000"/>
          </a:solidFill>
        </p:spPr>
        <p:txBody>
          <a:bodyPr/>
          <a:lstStyle/>
          <a:p>
            <a:r>
              <a:rPr lang="en-US" dirty="0"/>
              <a:t>Due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6FA40-657E-E087-A650-8AFA787B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Sundays 11:59PM CST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CC037B-956B-4771-9F40-C3DB1700762B}"/>
              </a:ext>
            </a:extLst>
          </p:cNvPr>
          <p:cNvSpPr txBox="1">
            <a:spLocks/>
          </p:cNvSpPr>
          <p:nvPr/>
        </p:nvSpPr>
        <p:spPr>
          <a:xfrm>
            <a:off x="672457" y="2815811"/>
            <a:ext cx="9618132" cy="7901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Participation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D91C58-2F52-1D6C-F19C-2731F11EA309}"/>
              </a:ext>
            </a:extLst>
          </p:cNvPr>
          <p:cNvSpPr txBox="1">
            <a:spLocks/>
          </p:cNvSpPr>
          <p:nvPr/>
        </p:nvSpPr>
        <p:spPr>
          <a:xfrm>
            <a:off x="771685" y="4001294"/>
            <a:ext cx="9518904" cy="69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Attend scheduled class Meetings or Review Recordings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/>
          </a:p>
          <a:p>
            <a:endParaRPr lang="en-US" sz="1500"/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19211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that increment a counter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counter = 0;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counter = counter + 1;      // counter = 1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counter = counter + 1;      // counter = 2</a:t>
            </a:r>
          </a:p>
          <a:p>
            <a:pPr>
              <a:spcBef>
                <a:spcPts val="15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99"/>
                </a:solidFill>
              </a:rPr>
              <a:t>Statements that mix </a:t>
            </a:r>
            <a:r>
              <a:rPr lang="en-US" sz="2400" b="1" dirty="0" err="1">
                <a:solidFill>
                  <a:srgbClr val="000099"/>
                </a:solidFill>
              </a:rPr>
              <a:t>int</a:t>
            </a:r>
            <a:r>
              <a:rPr lang="en-US" sz="2400" b="1" dirty="0">
                <a:solidFill>
                  <a:srgbClr val="000099"/>
                </a:solidFill>
              </a:rPr>
              <a:t> and double variables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 total = 251.0;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result10 = total / counter;   // result10 = 125.5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result11 = total / counter;      // result11 = 125</a:t>
            </a:r>
          </a:p>
          <a:p>
            <a:pPr>
              <a:spcBef>
                <a:spcPts val="15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divides an integer by an integer</a:t>
            </a:r>
          </a:p>
          <a:p>
            <a:pPr marL="347663"/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result12 = x / y;    // result12 = 1.0 (not 1.75)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3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11C7-0573-48A5-884D-840D6EE9D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643456"/>
            <a:ext cx="7315200" cy="33239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header files of the C++ standard library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35885-BC65-439B-B671-D68DE706C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cstdlib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iomanip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8DAB2-067A-418E-86A7-75C98F1B2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62200" y="3200400"/>
            <a:ext cx="7391400" cy="382544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for a complete list of C++ header files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206C0-4C83-4254-8ECE-37D7047BA1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62200" y="3655422"/>
            <a:ext cx="7391400" cy="2049956"/>
          </a:xfrm>
        </p:spPr>
        <p:txBody>
          <a:bodyPr/>
          <a:lstStyle/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u="sng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http://en.cppreference.com/w/cpp/header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1095D9-7903-46CB-B9B9-CA0E2528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1ACF1F-C7EF-412C-972F-33F5B8D8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4233A-0BA3-48B0-BCEA-3D8BA91D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C2, Slide </a:t>
            </a:r>
            <a:fld id="{5ECE9829-65B2-40C6-AEFF-7C648FF56A9C}" type="slidenum">
              <a:rPr lang="en-US" sz="90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076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090938-5D1E-4399-AD5C-60FF1DB27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026706-B183-486C-9EA7-CDD09EE0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70820B-F52B-41E9-AF94-E7912502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itchFamily="34" charset="0"/>
              </a:rPr>
              <a:t>C2, Slide </a:t>
            </a:r>
            <a:fld id="{5ECE9829-65B2-40C6-AEFF-7C648FF56A9C}" type="slidenum">
              <a:rPr lang="en-US" sz="900">
                <a:solidFill>
                  <a:schemeClr val="bg1"/>
                </a:solidFill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ABEB6-7C25-461D-B5E5-0A3C147C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objects available from the iostream header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3C938-71EB-4FC0-80ED-E5D137F7D6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066800"/>
            <a:ext cx="7391400" cy="1981200"/>
          </a:xfrm>
        </p:spPr>
        <p:txBody>
          <a:bodyPr/>
          <a:lstStyle/>
          <a:p>
            <a:pPr marL="347663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663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send a message to the console</a:t>
            </a:r>
          </a:p>
          <a:p>
            <a:pPr marL="347345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"Hello!";</a:t>
            </a:r>
          </a:p>
          <a:p>
            <a:pPr marL="347345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 dirty="0">
                <a:solidFill>
                  <a:srgbClr val="00009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console</a:t>
            </a:r>
          </a:p>
          <a:p>
            <a:pPr marL="347345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AE4A7-E0E0-48D5-9BC2-70A4D3DFE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9400" y="3124200"/>
            <a:ext cx="3429000" cy="373556"/>
          </a:xfrm>
        </p:spPr>
        <p:txBody>
          <a:bodyPr/>
          <a:lstStyle/>
          <a:p>
            <a:pPr marL="61913">
              <a:spcBef>
                <a:spcPts val="0"/>
              </a:spcBef>
              <a:tabLst>
                <a:tab pos="1371600" algn="l"/>
              </a:tabLst>
            </a:pP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Hello!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86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7CF38-C56B-4B57-9DB5-0A48570D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227D4-4300-45C3-A6E4-CD0AE17E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3B608-2497-4B67-BECB-AB7769EA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CD1F2F-F6CA-42A0-A35C-B4D1B745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77257"/>
            <a:ext cx="7315200" cy="66479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simple program using directive for the std namespace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A0D96E-281E-4F36-87FA-D2BC6AD16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2200" y="1066800"/>
            <a:ext cx="7467600" cy="4876800"/>
          </a:xfrm>
        </p:spPr>
        <p:txBody>
          <a:bodyPr/>
          <a:lstStyle/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cmath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// use all elements of the std namespace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main() {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 num = 7;    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double root =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(num);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root = </a:t>
            </a:r>
            <a:r>
              <a:rPr lang="en-US" sz="14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(root * 1000) / 1000;   // round to 3 decimal places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"The square root of " &lt;&lt; num &lt;&lt; " is " &lt;&lt; root &lt;&lt; </a:t>
            </a:r>
            <a:r>
              <a:rPr lang="en-US" sz="1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ts val="0"/>
              </a:spcBef>
              <a:tabLst>
                <a:tab pos="6515100" algn="l"/>
              </a:tabLst>
            </a:pPr>
            <a:r>
              <a:rPr lang="en-US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9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C9753-BB7D-82A1-1C3B-0A3673204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_tradnl" sz="4600" b="1" cap="all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/>
                <a:cs typeface="Arial Unicode MS"/>
              </a:rPr>
              <a:t>Textbooks &amp; Materials</a:t>
            </a:r>
            <a:endParaRPr lang="en-US" sz="46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AEB2-6652-5929-79F2-C10CDD9B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700" b="1" cap="smal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Required Textbooks &amp; ISBN</a:t>
            </a:r>
            <a:r>
              <a:rPr lang="en-US" sz="1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7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Zybooks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ISBN: 9798203974549, 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7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7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Zybooks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code</a:t>
            </a:r>
            <a:r>
              <a:rPr lang="en-US" sz="17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DMACCCIS161Fall2023</a:t>
            </a:r>
            <a:endParaRPr lang="en-US" sz="17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>
              <a:spcBef>
                <a:spcPts val="600"/>
              </a:spcBef>
              <a:spcAft>
                <a:spcPts val="0"/>
              </a:spcAft>
            </a:pPr>
            <a:r>
              <a:rPr lang="en-US" sz="1700" b="1" cap="smal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Required Materials</a:t>
            </a:r>
            <a:r>
              <a:rPr lang="en-US" sz="1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access outside of class </a:t>
            </a:r>
          </a:p>
          <a:p>
            <a:pPr marL="228600" marR="0">
              <a:spcBef>
                <a:spcPts val="600"/>
              </a:spcBef>
              <a:spcAft>
                <a:spcPts val="0"/>
              </a:spcAft>
            </a:pPr>
            <a:r>
              <a:rPr lang="en-US" sz="1700" b="1" cap="small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Optional or Recommended Books/Materials</a:t>
            </a:r>
            <a:r>
              <a:rPr lang="en-US" sz="17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Starting Out with Visual C#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Gaddis, 4</a:t>
            </a:r>
            <a:r>
              <a:rPr lang="en-US" sz="170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edition, 2016, Pearson Education. ISBN: </a:t>
            </a:r>
            <a:r>
              <a:rPr lang="en-US" sz="17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978013438260</a:t>
            </a:r>
            <a:endParaRPr lang="en-US" sz="17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 descr="Close-up of open book against blurred bookshelf background">
            <a:extLst>
              <a:ext uri="{FF2B5EF4-FFF2-40B4-BE49-F238E27FC236}">
                <a16:creationId xmlns:a16="http://schemas.microsoft.com/office/drawing/2014/main" id="{E3E5676B-A11C-AC05-8DD8-B0E512855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45" r="980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849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92D76A-6C7F-412F-A8E2-9908CE19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B966D-4B0B-4093-80BB-AB5B13914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91928"/>
            <a:ext cx="1167981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Introduction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306429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CC464-DE65-480C-B812-F8C3288E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9ED07-195C-4A7B-BCFC-A831041A9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200"/>
              <a:t>An </a:t>
            </a:r>
            <a:r>
              <a:rPr lang="en-US" sz="2200" i="1"/>
              <a:t>algorithm</a:t>
            </a:r>
            <a:r>
              <a:rPr lang="en-US" sz="2200"/>
              <a:t> is a simply step-by-step outline of how to execute a task. If you have ever baked a cake, pie, or cookies, or followed a recipe to make a special entrée for family or friends, you have experienced a real-world example of an algorithm. </a:t>
            </a:r>
          </a:p>
        </p:txBody>
      </p:sp>
    </p:spTree>
    <p:extLst>
      <p:ext uri="{BB962C8B-B14F-4D97-AF65-F5344CB8AC3E}">
        <p14:creationId xmlns:p14="http://schemas.microsoft.com/office/powerpoint/2010/main" val="319892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CD07-7DD7-435A-8573-68124880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B163F-64F7-4089-8579-292DF1A4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20" y="3102647"/>
            <a:ext cx="5441506" cy="31465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4495E-C4BC-4664-9AC3-8013FE3C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76" y="2719317"/>
            <a:ext cx="5568624" cy="165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83A64-681A-4324-BE43-2D7CA8200A06}"/>
              </a:ext>
            </a:extLst>
          </p:cNvPr>
          <p:cNvSpPr txBox="1"/>
          <p:nvPr/>
        </p:nvSpPr>
        <p:spPr>
          <a:xfrm>
            <a:off x="540120" y="2550029"/>
            <a:ext cx="49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World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DA144-E437-46BF-981A-E82381C4D5AF}"/>
              </a:ext>
            </a:extLst>
          </p:cNvPr>
          <p:cNvSpPr txBox="1"/>
          <p:nvPr/>
        </p:nvSpPr>
        <p:spPr>
          <a:xfrm>
            <a:off x="6210376" y="2119048"/>
            <a:ext cx="498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84001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D49842-2487-4448-BDFF-062CCBE22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58"/>
          <a:stretch/>
        </p:blipFill>
        <p:spPr>
          <a:xfrm>
            <a:off x="1158113" y="914400"/>
            <a:ext cx="9799573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1B3F-F233-44C5-B1A8-3ED1BFC9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3200" dirty="0"/>
              <a:t>Computer software is written mostly in high-level languages like Java, C++, and Python. The collection of instructions written in a programming language is called source code. Source code cannot be directly executed by the computer. Rather, source code requires a language processor, which is a special-purpose system software used to translate the source code into machine code.</a:t>
            </a:r>
          </a:p>
        </p:txBody>
      </p:sp>
    </p:spTree>
    <p:extLst>
      <p:ext uri="{BB962C8B-B14F-4D97-AF65-F5344CB8AC3E}">
        <p14:creationId xmlns:p14="http://schemas.microsoft.com/office/powerpoint/2010/main" val="154325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1835</Words>
  <Application>Microsoft Office PowerPoint</Application>
  <PresentationFormat>Widescreen</PresentationFormat>
  <Paragraphs>293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Courier New</vt:lpstr>
      <vt:lpstr>Times New Roman</vt:lpstr>
      <vt:lpstr>Office Theme</vt:lpstr>
      <vt:lpstr>CIS 161</vt:lpstr>
      <vt:lpstr>Course Description</vt:lpstr>
      <vt:lpstr>Due Dates</vt:lpstr>
      <vt:lpstr>Textbooks &amp; Materials</vt:lpstr>
      <vt:lpstr>Introduction to Programming</vt:lpstr>
      <vt:lpstr>Algorithms</vt:lpstr>
      <vt:lpstr>Algorithm examples</vt:lpstr>
      <vt:lpstr>PowerPoint Presentation</vt:lpstr>
      <vt:lpstr>PowerPoint Presentation</vt:lpstr>
      <vt:lpstr>Compilers</vt:lpstr>
      <vt:lpstr>Programming Language examples</vt:lpstr>
      <vt:lpstr>C++ Execution Process</vt:lpstr>
      <vt:lpstr>PowerPoint Presentation</vt:lpstr>
      <vt:lpstr>Programming in Practice</vt:lpstr>
      <vt:lpstr>PowerPoint Presentation</vt:lpstr>
      <vt:lpstr>Statements and single-line comments</vt:lpstr>
      <vt:lpstr>A block comment</vt:lpstr>
      <vt:lpstr>A main() function with no parameters</vt:lpstr>
      <vt:lpstr>Valid identifiers</vt:lpstr>
      <vt:lpstr>C++ keywords (part 1)</vt:lpstr>
      <vt:lpstr>C++ keywords (part 2)</vt:lpstr>
      <vt:lpstr>Additional C keywords</vt:lpstr>
      <vt:lpstr>Two built-in data types for working with numbers</vt:lpstr>
      <vt:lpstr>How to define and initialize a variable  in two statements</vt:lpstr>
      <vt:lpstr>How to define and initialize a variable  in one statement</vt:lpstr>
      <vt:lpstr>An example that uses assignment statements</vt:lpstr>
      <vt:lpstr>Naming recommendations for variables</vt:lpstr>
      <vt:lpstr>Five arithmetic operators</vt:lpstr>
      <vt:lpstr>Statements with simple arithmetic expressions</vt:lpstr>
      <vt:lpstr>Statements that increment a counter variable</vt:lpstr>
      <vt:lpstr>Common header files of the C++ standard library</vt:lpstr>
      <vt:lpstr>Two objects available from the iostream header</vt:lpstr>
      <vt:lpstr>A simple program using directive for the std namespace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4350/6170 Network Systems</dc:title>
  <dc:creator>belinda casimir</dc:creator>
  <cp:lastModifiedBy>Belinda Patton</cp:lastModifiedBy>
  <cp:revision>10</cp:revision>
  <dcterms:created xsi:type="dcterms:W3CDTF">2021-01-20T02:26:57Z</dcterms:created>
  <dcterms:modified xsi:type="dcterms:W3CDTF">2023-08-28T18:02:10Z</dcterms:modified>
</cp:coreProperties>
</file>